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2" r:id="rId10"/>
    <p:sldId id="265" r:id="rId11"/>
    <p:sldId id="273" r:id="rId12"/>
    <p:sldId id="267" r:id="rId13"/>
    <p:sldId id="269" r:id="rId14"/>
    <p:sldId id="268" r:id="rId15"/>
    <p:sldId id="266" r:id="rId16"/>
    <p:sldId id="270" r:id="rId17"/>
    <p:sldId id="271" r:id="rId18"/>
    <p:sldId id="262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76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4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4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6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6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3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97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4A6A-043F-404F-BFF9-919DF521D229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262B-32DB-4845-9845-2E004AA2A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1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1.emf"/><Relationship Id="rId9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.wmf"/><Relationship Id="rId3" Type="http://schemas.openxmlformats.org/officeDocument/2006/relationships/image" Target="../media/image12.pn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3.wmf"/><Relationship Id="rId12" Type="http://schemas.openxmlformats.org/officeDocument/2006/relationships/image" Target="../media/image15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image" Target="../media/image11.wmf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5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6.png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4016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 and Instrument resolution function: </a:t>
            </a:r>
            <a:r>
              <a:rPr lang="en-US" sz="2200" dirty="0"/>
              <a:t>beyond  FWHM (full width at half-max) approximation</a:t>
            </a:r>
            <a:endParaRPr lang="en-GB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44903"/>
              </p:ext>
            </p:extLst>
          </p:nvPr>
        </p:nvGraphicFramePr>
        <p:xfrm>
          <a:off x="971600" y="2348880"/>
          <a:ext cx="654758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3" imgW="2933640" imgH="279360" progId="Equation.DSMT4">
                  <p:embed/>
                </p:oleObj>
              </mc:Choice>
              <mc:Fallback>
                <p:oleObj name="Equation" r:id="rId3" imgW="2933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348880"/>
                        <a:ext cx="654758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3" y="328498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4D – convolution type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equation is used for radar 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We analyse the  signal approximating resolution function using FWHM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resolution function is known, the equation can be inverted by various methods (</a:t>
            </a:r>
            <a:r>
              <a:rPr lang="en-GB" dirty="0" err="1" smtClean="0"/>
              <a:t>MaxEnt</a:t>
            </a:r>
            <a:r>
              <a:rPr lang="en-GB" dirty="0" smtClean="0"/>
              <a:t>, Convolution theorem, </a:t>
            </a:r>
            <a:r>
              <a:rPr lang="en-GB" dirty="0" err="1" smtClean="0"/>
              <a:t>etc</a:t>
            </a:r>
            <a:r>
              <a:rPr lang="en-GB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Modern radars development goes into constructing optimal R(Q,E) functions, and use advanced signal processing to recover S(Q,E)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2204864"/>
            <a:ext cx="1152128" cy="8640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408259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profile and chopper cuts shapes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3781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8064" y="1674673"/>
            <a:ext cx="18002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/>
              <a:t>Range1-&gt; (</a:t>
            </a:r>
            <a:r>
              <a:rPr lang="en-GB" sz="1050" dirty="0" err="1" smtClean="0"/>
              <a:t>E_chop</a:t>
            </a:r>
            <a:r>
              <a:rPr lang="en-GB" sz="1050" dirty="0" smtClean="0"/>
              <a:t> = 150mEv)</a:t>
            </a:r>
            <a:endParaRPr lang="en-GB" sz="1200" dirty="0" smtClean="0"/>
          </a:p>
          <a:p>
            <a:r>
              <a:rPr lang="en-GB" sz="1200" dirty="0" err="1" smtClean="0"/>
              <a:t>t_range</a:t>
            </a:r>
            <a:r>
              <a:rPr lang="en-GB" sz="1200" dirty="0"/>
              <a:t>	</a:t>
            </a:r>
            <a:r>
              <a:rPr lang="en-GB" sz="1200" dirty="0" err="1" smtClean="0"/>
              <a:t>v_range</a:t>
            </a:r>
            <a:endParaRPr lang="en-GB" sz="1200" dirty="0" smtClean="0"/>
          </a:p>
          <a:p>
            <a:r>
              <a:rPr lang="en-GB" sz="900" dirty="0" smtClean="0"/>
              <a:t>1.0e+03 *</a:t>
            </a:r>
            <a:endParaRPr lang="en-GB" sz="900" dirty="0"/>
          </a:p>
          <a:p>
            <a:r>
              <a:rPr lang="en-GB" sz="1200" dirty="0"/>
              <a:t>   -0.0017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0.0003    </a:t>
            </a:r>
            <a:r>
              <a:rPr lang="en-GB" sz="1200" dirty="0" smtClean="0"/>
              <a:t>	5.3300</a:t>
            </a:r>
            <a:endParaRPr lang="en-GB" sz="1200" dirty="0"/>
          </a:p>
          <a:p>
            <a:r>
              <a:rPr lang="en-GB" sz="1200" dirty="0"/>
              <a:t>    0.0039    </a:t>
            </a:r>
            <a:r>
              <a:rPr lang="en-GB" sz="1200" dirty="0" smtClean="0"/>
              <a:t>	5.5412</a:t>
            </a:r>
            <a:endParaRPr lang="en-GB" sz="1200" dirty="0"/>
          </a:p>
          <a:p>
            <a:r>
              <a:rPr lang="en-GB" sz="1200" dirty="0"/>
              <a:t>    0.0059   </a:t>
            </a:r>
            <a:r>
              <a:rPr lang="en-GB" sz="1200" dirty="0" smtClean="0"/>
              <a:t>	5.5412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62776" y="14034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t</a:t>
            </a:r>
            <a:endParaRPr lang="en-GB" dirty="0">
              <a:latin typeface="Symbol" panose="05050102010706020507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55768" y="1556792"/>
            <a:ext cx="19807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50" dirty="0" smtClean="0"/>
              <a:t>Range2-&gt; </a:t>
            </a:r>
            <a:r>
              <a:rPr lang="en-GB" sz="1050" dirty="0"/>
              <a:t>(</a:t>
            </a:r>
            <a:r>
              <a:rPr lang="en-GB" sz="1050" dirty="0" err="1"/>
              <a:t>E_chop</a:t>
            </a:r>
            <a:r>
              <a:rPr lang="en-GB" sz="1050" dirty="0"/>
              <a:t> = </a:t>
            </a:r>
            <a:r>
              <a:rPr lang="en-GB" sz="1050" dirty="0" smtClean="0"/>
              <a:t>65.2mEv</a:t>
            </a:r>
            <a:r>
              <a:rPr lang="en-GB" sz="1050" dirty="0"/>
              <a:t>)</a:t>
            </a:r>
          </a:p>
          <a:p>
            <a:r>
              <a:rPr lang="en-GB" sz="1200" dirty="0" err="1"/>
              <a:t>t_range</a:t>
            </a:r>
            <a:r>
              <a:rPr lang="en-GB" sz="1200" dirty="0"/>
              <a:t>	</a:t>
            </a:r>
            <a:r>
              <a:rPr lang="en-GB" sz="1200" dirty="0" err="1"/>
              <a:t>v_range</a:t>
            </a:r>
            <a:endParaRPr lang="en-GB" sz="1200" dirty="0"/>
          </a:p>
          <a:p>
            <a:r>
              <a:rPr lang="en-GB" sz="1050" dirty="0"/>
              <a:t>1.0e+03 *</a:t>
            </a:r>
          </a:p>
          <a:p>
            <a:r>
              <a:rPr lang="en-GB" sz="1200" dirty="0" smtClean="0"/>
              <a:t>   </a:t>
            </a:r>
            <a:r>
              <a:rPr lang="en-GB" sz="1200" dirty="0"/>
              <a:t>-0.0012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0.0008    </a:t>
            </a:r>
            <a:r>
              <a:rPr lang="en-GB" sz="1200" dirty="0" smtClean="0"/>
              <a:t>	3.4854</a:t>
            </a:r>
            <a:endParaRPr lang="en-GB" sz="1200" dirty="0"/>
          </a:p>
          <a:p>
            <a:r>
              <a:rPr lang="en-GB" sz="1200" dirty="0"/>
              <a:t>    0.0103    </a:t>
            </a:r>
            <a:r>
              <a:rPr lang="en-GB" sz="1200" dirty="0" smtClean="0"/>
              <a:t>	3.6725</a:t>
            </a:r>
            <a:endParaRPr lang="en-GB" sz="1200" dirty="0"/>
          </a:p>
          <a:p>
            <a:r>
              <a:rPr lang="en-GB" sz="1200" dirty="0"/>
              <a:t>    0.0123    </a:t>
            </a:r>
            <a:r>
              <a:rPr lang="en-GB" sz="1200" dirty="0" smtClean="0"/>
              <a:t>	3.6725</a:t>
            </a:r>
            <a:endParaRPr lang="en-GB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80924" y="1556792"/>
            <a:ext cx="3488706" cy="3465676"/>
            <a:chOff x="880924" y="1556792"/>
            <a:chExt cx="3488706" cy="34656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880924" y="1772816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50890" y="1916832"/>
              <a:ext cx="28886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+mj-lt"/>
                </a:rPr>
                <a:t>v</a:t>
              </a:r>
              <a:endParaRPr lang="en-GB" dirty="0">
                <a:latin typeface="+mj-lt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9592" y="2018576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1760" y="1852444"/>
              <a:ext cx="14401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06704" y="1779672"/>
              <a:ext cx="2178908" cy="2430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7946" y="1556792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3608" y="3059668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6178" y="370774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4149080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4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6058" y="4653136"/>
              <a:ext cx="30168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220072" y="3140968"/>
            <a:ext cx="17281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Range3-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35.8mEv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200" dirty="0" smtClean="0"/>
              <a:t>    </a:t>
            </a:r>
            <a:r>
              <a:rPr lang="en-GB" sz="1200" dirty="0"/>
              <a:t>0.0013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0.0033    </a:t>
            </a:r>
            <a:r>
              <a:rPr lang="en-GB" sz="1200" dirty="0" smtClean="0"/>
              <a:t>	2.6060</a:t>
            </a:r>
            <a:endParaRPr lang="en-GB" sz="1200" dirty="0"/>
          </a:p>
          <a:p>
            <a:r>
              <a:rPr lang="en-GB" sz="1200" dirty="0"/>
              <a:t>    0.0095    </a:t>
            </a:r>
            <a:r>
              <a:rPr lang="en-GB" sz="1200" dirty="0" smtClean="0"/>
              <a:t>	2.6784</a:t>
            </a:r>
            <a:endParaRPr lang="en-GB" sz="1200" dirty="0"/>
          </a:p>
          <a:p>
            <a:r>
              <a:rPr lang="en-GB" sz="1200" dirty="0"/>
              <a:t>    0.0115    </a:t>
            </a:r>
            <a:r>
              <a:rPr lang="en-GB" sz="1200" dirty="0" smtClean="0"/>
              <a:t>	2.6784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445224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– moderator (in moderator opening times)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79707" y="3258847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 - moderator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6987108" y="3134127"/>
            <a:ext cx="201622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Range4-</a:t>
            </a:r>
            <a:r>
              <a:rPr lang="en-GB" sz="1100" dirty="0"/>
              <a:t>&gt; (</a:t>
            </a:r>
            <a:r>
              <a:rPr lang="en-GB" sz="1100" dirty="0" err="1"/>
              <a:t>E_chop</a:t>
            </a:r>
            <a:r>
              <a:rPr lang="en-GB" sz="1100" dirty="0"/>
              <a:t> = </a:t>
            </a:r>
            <a:r>
              <a:rPr lang="en-GB" sz="1100" dirty="0" smtClean="0"/>
              <a:t>22.5mEv</a:t>
            </a:r>
            <a:r>
              <a:rPr lang="en-GB" sz="1100" dirty="0"/>
              <a:t>)</a:t>
            </a:r>
          </a:p>
          <a:p>
            <a:r>
              <a:rPr lang="en-GB" sz="1100" dirty="0" err="1"/>
              <a:t>t_range</a:t>
            </a:r>
            <a:r>
              <a:rPr lang="en-GB" sz="1100" dirty="0"/>
              <a:t>	</a:t>
            </a:r>
            <a:r>
              <a:rPr lang="en-GB" sz="1100" dirty="0" err="1"/>
              <a:t>v_range</a:t>
            </a:r>
            <a:endParaRPr lang="en-GB" sz="1100" dirty="0"/>
          </a:p>
          <a:p>
            <a:r>
              <a:rPr lang="en-GB" sz="1100" dirty="0"/>
              <a:t>1.0e+03 *</a:t>
            </a:r>
          </a:p>
          <a:p>
            <a:r>
              <a:rPr lang="en-GB" sz="1100" dirty="0" smtClean="0"/>
              <a:t>    </a:t>
            </a:r>
            <a:r>
              <a:rPr lang="en-GB" sz="1100" dirty="0"/>
              <a:t>0.0027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0.0047    </a:t>
            </a:r>
            <a:r>
              <a:rPr lang="en-GB" sz="1100" dirty="0" smtClean="0"/>
              <a:t>	2.0747</a:t>
            </a:r>
            <a:endParaRPr lang="en-GB" sz="1100" dirty="0"/>
          </a:p>
          <a:p>
            <a:r>
              <a:rPr lang="en-GB" sz="1100" dirty="0"/>
              <a:t>    0.0108    </a:t>
            </a:r>
            <a:r>
              <a:rPr lang="en-GB" sz="1100" dirty="0" smtClean="0"/>
              <a:t>	2.1203</a:t>
            </a:r>
            <a:endParaRPr lang="en-GB" sz="1100" dirty="0"/>
          </a:p>
          <a:p>
            <a:r>
              <a:rPr lang="en-GB" sz="1100" dirty="0"/>
              <a:t>    0.0128    </a:t>
            </a:r>
            <a:r>
              <a:rPr lang="en-GB" sz="1100" dirty="0" smtClean="0"/>
              <a:t>	2.1203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591580"/>
            <a:ext cx="19194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Range5-</a:t>
            </a:r>
            <a:r>
              <a:rPr lang="en-GB" sz="1000" dirty="0"/>
              <a:t>&gt; (</a:t>
            </a:r>
            <a:r>
              <a:rPr lang="en-GB" sz="1000" dirty="0" err="1"/>
              <a:t>E_chop</a:t>
            </a:r>
            <a:r>
              <a:rPr lang="en-GB" sz="1000" dirty="0"/>
              <a:t> = </a:t>
            </a:r>
            <a:r>
              <a:rPr lang="en-GB" sz="1000" dirty="0" smtClean="0"/>
              <a:t>15.5mEv</a:t>
            </a:r>
            <a:r>
              <a:rPr lang="en-GB" sz="1000" dirty="0"/>
              <a:t>)</a:t>
            </a:r>
          </a:p>
          <a:p>
            <a:r>
              <a:rPr lang="en-GB" sz="1000" dirty="0" err="1"/>
              <a:t>t_range</a:t>
            </a:r>
            <a:r>
              <a:rPr lang="en-GB" sz="1000" dirty="0"/>
              <a:t>	</a:t>
            </a:r>
            <a:r>
              <a:rPr lang="en-GB" sz="1000" dirty="0" err="1"/>
              <a:t>v_range</a:t>
            </a:r>
            <a:endParaRPr lang="en-GB" sz="1000" dirty="0"/>
          </a:p>
          <a:p>
            <a:r>
              <a:rPr lang="en-GB" sz="1000" dirty="0"/>
              <a:t>1.0e+03 *</a:t>
            </a:r>
          </a:p>
          <a:p>
            <a:r>
              <a:rPr lang="en-GB" sz="1000" dirty="0" smtClean="0"/>
              <a:t>    </a:t>
            </a:r>
            <a:r>
              <a:rPr lang="en-GB" sz="1000" dirty="0"/>
              <a:t>0.0034    </a:t>
            </a:r>
            <a:r>
              <a:rPr lang="en-GB" sz="1000" dirty="0" smtClean="0"/>
              <a:t>	1.7210</a:t>
            </a:r>
            <a:endParaRPr lang="en-GB" sz="1000" dirty="0"/>
          </a:p>
          <a:p>
            <a:r>
              <a:rPr lang="en-GB" sz="1000" dirty="0"/>
              <a:t>    0.0054    	</a:t>
            </a:r>
            <a:r>
              <a:rPr lang="en-GB" sz="1000" dirty="0" smtClean="0"/>
              <a:t>1.7210</a:t>
            </a:r>
            <a:endParaRPr lang="en-GB" sz="1000" dirty="0"/>
          </a:p>
          <a:p>
            <a:r>
              <a:rPr lang="en-GB" sz="1000" dirty="0"/>
              <a:t>    0.0039    </a:t>
            </a:r>
            <a:r>
              <a:rPr lang="en-GB" sz="1000" dirty="0" smtClean="0"/>
              <a:t>	1.7230</a:t>
            </a:r>
            <a:endParaRPr lang="en-GB" sz="1000" dirty="0"/>
          </a:p>
          <a:p>
            <a:r>
              <a:rPr lang="en-GB" sz="1000" dirty="0"/>
              <a:t>    0.0059    </a:t>
            </a:r>
            <a:r>
              <a:rPr lang="en-GB" sz="1000" dirty="0" smtClean="0"/>
              <a:t>	1.7230</a:t>
            </a:r>
            <a:endParaRPr lang="en-GB" sz="1000" dirty="0"/>
          </a:p>
        </p:txBody>
      </p:sp>
      <p:sp>
        <p:nvSpPr>
          <p:cNvPr id="26" name="Oval Callout 25"/>
          <p:cNvSpPr/>
          <p:nvPr/>
        </p:nvSpPr>
        <p:spPr>
          <a:xfrm>
            <a:off x="7126452" y="4551483"/>
            <a:ext cx="1737536" cy="893741"/>
          </a:xfrm>
          <a:prstGeom prst="wedgeEllipseCallout">
            <a:avLst>
              <a:gd name="adj1" fmla="val -66111"/>
              <a:gd name="adj2" fmla="val 42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Incorrect range as v||</a:t>
            </a:r>
            <a:r>
              <a:rPr lang="en-GB" sz="1400" dirty="0" smtClean="0">
                <a:latin typeface="Symbol" panose="05050102010706020507" pitchFamily="18" charset="2"/>
              </a:rPr>
              <a:t>t</a:t>
            </a:r>
            <a:r>
              <a:rPr lang="en-GB" sz="1400" dirty="0" smtClean="0"/>
              <a:t> in moderator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6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Moderator profile and chopper cuts </a:t>
            </a:r>
            <a:r>
              <a:rPr lang="en-GB" dirty="0" smtClean="0"/>
              <a:t>shapes (better phasing)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84399" cy="3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velocity distributions</a:t>
            </a:r>
            <a:endParaRPr lang="en-GB" dirty="0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1004"/>
            <a:ext cx="396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473288"/>
            <a:ext cx="347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Moderator profile rep 1 at chopper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80867" y="1268760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after chopper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92194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Move pulse from chopper to sample</a:t>
            </a:r>
            <a:br>
              <a:rPr lang="en-GB" dirty="0" smtClean="0"/>
            </a:br>
            <a:r>
              <a:rPr lang="en-GB" dirty="0" smtClean="0"/>
              <a:t>(calculated by </a:t>
            </a:r>
            <a:r>
              <a:rPr lang="en-GB" dirty="0" err="1" smtClean="0"/>
              <a:t>propagate_pulse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2205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0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2131" y="3270856"/>
            <a:ext cx="4153446" cy="23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616" y="116632"/>
            <a:ext cx="7772400" cy="1470025"/>
          </a:xfrm>
        </p:spPr>
        <p:txBody>
          <a:bodyPr/>
          <a:lstStyle/>
          <a:p>
            <a:r>
              <a:rPr lang="en-GB" dirty="0" smtClean="0"/>
              <a:t>Time-velocity distribution after inelastic scattering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5983"/>
            <a:ext cx="2976068" cy="223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72424"/>
              </p:ext>
            </p:extLst>
          </p:nvPr>
        </p:nvGraphicFramePr>
        <p:xfrm>
          <a:off x="251520" y="1556792"/>
          <a:ext cx="43894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5" imgW="2133360" imgH="457200" progId="Equation.DSMT4">
                  <p:embed/>
                </p:oleObj>
              </mc:Choice>
              <mc:Fallback>
                <p:oleObj name="Equation" r:id="rId5" imgW="2133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556792"/>
                        <a:ext cx="438943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781270"/>
              </p:ext>
            </p:extLst>
          </p:nvPr>
        </p:nvGraphicFramePr>
        <p:xfrm>
          <a:off x="3923928" y="2878762"/>
          <a:ext cx="10711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78762"/>
                        <a:ext cx="107111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6186" y="3284984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/>
              <a:t>rep 1 </a:t>
            </a:r>
            <a:r>
              <a:rPr lang="en-GB" dirty="0" smtClean="0"/>
              <a:t>at sample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33379" y="1556792"/>
            <a:ext cx="304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Neutron’s time-velocity profile</a:t>
            </a:r>
          </a:p>
          <a:p>
            <a:pPr algn="ctr"/>
            <a:r>
              <a:rPr lang="en-GB" dirty="0" smtClean="0"/>
              <a:t>after scattering</a:t>
            </a:r>
            <a:endParaRPr lang="en-GB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324036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GB" dirty="0" smtClean="0"/>
              <a:t>2D time-velocity profile: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298519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57395"/>
              </p:ext>
            </p:extLst>
          </p:nvPr>
        </p:nvGraphicFramePr>
        <p:xfrm>
          <a:off x="539552" y="4221088"/>
          <a:ext cx="8020590" cy="115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7" name="Equation" r:id="rId3" imgW="3898800" imgH="469800" progId="Equation.DSMT4">
                  <p:embed/>
                </p:oleObj>
              </mc:Choice>
              <mc:Fallback>
                <p:oleObj name="Equation" r:id="rId3" imgW="38988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1088"/>
                        <a:ext cx="8020590" cy="115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124744"/>
            <a:ext cx="831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profile at sample at moment time t</a:t>
            </a:r>
            <a:r>
              <a:rPr lang="en-GB" baseline="-25000" dirty="0" smtClean="0"/>
              <a:t>0</a:t>
            </a:r>
            <a:r>
              <a:rPr lang="en-GB" dirty="0" smtClean="0"/>
              <a:t>: (assuming velocity transfer only at          ) 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59997"/>
              </p:ext>
            </p:extLst>
          </p:nvPr>
        </p:nvGraphicFramePr>
        <p:xfrm>
          <a:off x="1014413" y="1628775"/>
          <a:ext cx="7067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8" name="Equation" r:id="rId5" imgW="3949560" imgH="253800" progId="Equation.DSMT4">
                  <p:embed/>
                </p:oleObj>
              </mc:Choice>
              <mc:Fallback>
                <p:oleObj name="Equation" r:id="rId5" imgW="394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1628775"/>
                        <a:ext cx="70675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804" y="2204864"/>
            <a:ext cx="571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assuming </a:t>
            </a:r>
            <a:r>
              <a:rPr lang="en-GB" dirty="0" smtClean="0"/>
              <a:t>probability distribution of transfer </a:t>
            </a:r>
            <a:r>
              <a:rPr lang="en-GB" dirty="0" err="1" smtClean="0">
                <a:latin typeface="Symbol" panose="05050102010706020507" pitchFamily="18" charset="2"/>
              </a:rPr>
              <a:t>D</a:t>
            </a:r>
            <a:r>
              <a:rPr lang="en-GB" dirty="0" err="1" smtClean="0"/>
              <a:t>v</a:t>
            </a:r>
            <a:r>
              <a:rPr lang="en-GB" dirty="0" smtClean="0"/>
              <a:t>  as             : 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12054"/>
              </p:ext>
            </p:extLst>
          </p:nvPr>
        </p:nvGraphicFramePr>
        <p:xfrm>
          <a:off x="5436096" y="2267580"/>
          <a:ext cx="590424" cy="29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096" y="2267580"/>
                        <a:ext cx="590424" cy="29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1508"/>
              </p:ext>
            </p:extLst>
          </p:nvPr>
        </p:nvGraphicFramePr>
        <p:xfrm>
          <a:off x="2297113" y="2566988"/>
          <a:ext cx="45005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Equation" r:id="rId9" imgW="2514600" imgH="457200" progId="Equation.DSMT4">
                  <p:embed/>
                </p:oleObj>
              </mc:Choice>
              <mc:Fallback>
                <p:oleObj name="Equation" r:id="rId9" imgW="2514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566988"/>
                        <a:ext cx="4500562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3753376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Time profile of the pulse at detector position: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200"/>
              </p:ext>
            </p:extLst>
          </p:nvPr>
        </p:nvGraphicFramePr>
        <p:xfrm>
          <a:off x="8164780" y="1181512"/>
          <a:ext cx="448816" cy="26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64780" y="1181512"/>
                        <a:ext cx="448816" cy="26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7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profile changes from sample to detector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2979429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12776"/>
            <a:ext cx="43204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040"/>
            <a:ext cx="352839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7452320" y="1484784"/>
            <a:ext cx="0" cy="518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32040" y="1484784"/>
            <a:ext cx="0" cy="5112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Velocity distribution and its recovery using standard data reduction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841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01" y="18451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936104"/>
          </a:xfrm>
        </p:spPr>
        <p:txBody>
          <a:bodyPr>
            <a:normAutofit/>
          </a:bodyPr>
          <a:lstStyle/>
          <a:p>
            <a:pPr algn="l"/>
            <a:r>
              <a:rPr lang="en-GB" sz="2800" dirty="0" smtClean="0"/>
              <a:t>Work in progress:</a:t>
            </a:r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63131"/>
              </p:ext>
            </p:extLst>
          </p:nvPr>
        </p:nvGraphicFramePr>
        <p:xfrm>
          <a:off x="2811463" y="214313"/>
          <a:ext cx="61150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214313"/>
                        <a:ext cx="61150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23528" y="1556792"/>
            <a:ext cx="7056784" cy="2659948"/>
            <a:chOff x="323528" y="1700808"/>
            <a:chExt cx="7056784" cy="26599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200756"/>
              <a:ext cx="2768156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700808"/>
              <a:ext cx="3024336" cy="23748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5576" y="3429000"/>
              <a:ext cx="45719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2824227" cy="216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873" y="5080222"/>
            <a:ext cx="45719" cy="936104"/>
          </a:xfrm>
          <a:prstGeom prst="rect">
            <a:avLst/>
          </a:prstGeom>
          <a:solidFill>
            <a:srgbClr val="0B4AF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53873" y="3429000"/>
            <a:ext cx="42941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899592" y="2636912"/>
            <a:ext cx="4248472" cy="291136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1672"/>
            <a:ext cx="3982398" cy="267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3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GB" dirty="0" smtClean="0"/>
              <a:t>Direct problem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02013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69269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Dt=2e-6,dv = 3*dv0</a:t>
            </a:r>
            <a:endParaRPr lang="en-GB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7" y="393305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363573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Dt=2e-6,dv = dv0</a:t>
            </a:r>
            <a:endParaRPr lang="en-GB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71" y="38610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2040" y="362338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Dt=dt0, dv = dv0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93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15" y="1930694"/>
            <a:ext cx="3193608" cy="20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68" y="3960659"/>
            <a:ext cx="3011497" cy="255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5" y="1978717"/>
            <a:ext cx="2992176" cy="1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Inverting Convolution: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4767" y="837717"/>
            <a:ext cx="7779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Bayesian</a:t>
            </a:r>
            <a:r>
              <a:rPr lang="en-GB" sz="1400" b="1" dirty="0" smtClean="0"/>
              <a:t> </a:t>
            </a:r>
            <a:r>
              <a:rPr lang="en-GB" sz="1400" dirty="0" smtClean="0"/>
              <a:t>analysis; || NI&amp;M A287 1990 – Optimization of the resolution functions for neutron scattering</a:t>
            </a:r>
            <a:r>
              <a:rPr lang="en-GB" sz="1600" dirty="0" smtClean="0"/>
              <a:t>;</a:t>
            </a:r>
            <a:endParaRPr lang="en-GB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13172"/>
              </p:ext>
            </p:extLst>
          </p:nvPr>
        </p:nvGraphicFramePr>
        <p:xfrm>
          <a:off x="1249363" y="2276475"/>
          <a:ext cx="552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363" y="2276475"/>
                        <a:ext cx="552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78733"/>
              </p:ext>
            </p:extLst>
          </p:nvPr>
        </p:nvGraphicFramePr>
        <p:xfrm>
          <a:off x="4932040" y="2133600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2040" y="2133600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53654" y="1196752"/>
            <a:ext cx="6038626" cy="665163"/>
            <a:chOff x="909638" y="1254125"/>
            <a:chExt cx="6038626" cy="66516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062028"/>
                </p:ext>
              </p:extLst>
            </p:nvPr>
          </p:nvGraphicFramePr>
          <p:xfrm>
            <a:off x="909638" y="1254125"/>
            <a:ext cx="602297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48" name="Equation" r:id="rId10" imgW="4140000" imgH="457200" progId="Equation.DSMT4">
                    <p:embed/>
                  </p:oleObj>
                </mc:Choice>
                <mc:Fallback>
                  <p:oleObj name="Equation" r:id="rId10" imgW="41400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09638" y="1254125"/>
                          <a:ext cx="6022975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6359572" y="1395586"/>
              <a:ext cx="58869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6" y="3937816"/>
            <a:ext cx="3078488" cy="25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51437"/>
              </p:ext>
            </p:extLst>
          </p:nvPr>
        </p:nvGraphicFramePr>
        <p:xfrm>
          <a:off x="3013075" y="5300663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" name="Equation" r:id="rId13" imgW="355320" imgH="253800" progId="Equation.DSMT4">
                  <p:embed/>
                </p:oleObj>
              </mc:Choice>
              <mc:Fallback>
                <p:oleObj name="Equation" r:id="rId13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3075" y="5300663"/>
                        <a:ext cx="741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0735"/>
              </p:ext>
            </p:extLst>
          </p:nvPr>
        </p:nvGraphicFramePr>
        <p:xfrm>
          <a:off x="1309688" y="4149725"/>
          <a:ext cx="8429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09688" y="4149725"/>
                        <a:ext cx="842962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08054"/>
              </p:ext>
            </p:extLst>
          </p:nvPr>
        </p:nvGraphicFramePr>
        <p:xfrm>
          <a:off x="2147888" y="4699000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1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7888" y="4699000"/>
                        <a:ext cx="731837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95150"/>
              </p:ext>
            </p:extLst>
          </p:nvPr>
        </p:nvGraphicFramePr>
        <p:xfrm>
          <a:off x="4860032" y="4181307"/>
          <a:ext cx="512208" cy="3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2" name="Equation" r:id="rId19" imgW="317160" imgH="203040" progId="Equation.DSMT4">
                  <p:embed/>
                </p:oleObj>
              </mc:Choice>
              <mc:Fallback>
                <p:oleObj name="Equation" r:id="rId19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032" y="4181307"/>
                        <a:ext cx="512208" cy="32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736107"/>
              </p:ext>
            </p:extLst>
          </p:nvPr>
        </p:nvGraphicFramePr>
        <p:xfrm>
          <a:off x="5354423" y="5079607"/>
          <a:ext cx="479028" cy="319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3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54423" y="5079607"/>
                        <a:ext cx="479028" cy="319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2051720" y="4797152"/>
            <a:ext cx="0" cy="1440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1"/>
          </p:cNvCxnSpPr>
          <p:nvPr/>
        </p:nvCxnSpPr>
        <p:spPr>
          <a:xfrm flipH="1">
            <a:off x="5508104" y="4909810"/>
            <a:ext cx="756592" cy="8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696" y="472514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051720" y="5877272"/>
            <a:ext cx="1008112" cy="640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77039" y="6333242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2048" name="Straight Arrow Connector 2047"/>
          <p:cNvCxnSpPr/>
          <p:nvPr/>
        </p:nvCxnSpPr>
        <p:spPr>
          <a:xfrm flipH="1">
            <a:off x="1475656" y="4581128"/>
            <a:ext cx="14401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/>
          <p:nvPr/>
        </p:nvCxnSpPr>
        <p:spPr>
          <a:xfrm flipH="1">
            <a:off x="1619672" y="5094476"/>
            <a:ext cx="761998" cy="926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/>
          <p:nvPr/>
        </p:nvCxnSpPr>
        <p:spPr>
          <a:xfrm flipH="1">
            <a:off x="2915816" y="5717577"/>
            <a:ext cx="360040" cy="159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Isosceles Triangle 2057"/>
          <p:cNvSpPr/>
          <p:nvPr/>
        </p:nvSpPr>
        <p:spPr>
          <a:xfrm>
            <a:off x="2305184" y="2060848"/>
            <a:ext cx="1780092" cy="1631720"/>
          </a:xfrm>
          <a:custGeom>
            <a:avLst/>
            <a:gdLst>
              <a:gd name="connsiteX0" fmla="*/ 0 w 1402721"/>
              <a:gd name="connsiteY0" fmla="*/ 1666307 h 1666307"/>
              <a:gd name="connsiteX1" fmla="*/ 100912 w 1402721"/>
              <a:gd name="connsiteY1" fmla="*/ 0 h 1666307"/>
              <a:gd name="connsiteX2" fmla="*/ 1402721 w 1402721"/>
              <a:gd name="connsiteY2" fmla="*/ 1666307 h 1666307"/>
              <a:gd name="connsiteX3" fmla="*/ 0 w 1402721"/>
              <a:gd name="connsiteY3" fmla="*/ 1666307 h 166630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27397"/>
              <a:gd name="connsiteX1" fmla="*/ 139823 w 1402721"/>
              <a:gd name="connsiteY1" fmla="*/ 0 h 1627397"/>
              <a:gd name="connsiteX2" fmla="*/ 1402721 w 1402721"/>
              <a:gd name="connsiteY2" fmla="*/ 1627397 h 1627397"/>
              <a:gd name="connsiteX3" fmla="*/ 0 w 1402721"/>
              <a:gd name="connsiteY3" fmla="*/ 1627397 h 1627397"/>
              <a:gd name="connsiteX0" fmla="*/ 0 w 1402721"/>
              <a:gd name="connsiteY0" fmla="*/ 1627397 h 1631720"/>
              <a:gd name="connsiteX1" fmla="*/ 139823 w 1402721"/>
              <a:gd name="connsiteY1" fmla="*/ 0 h 1631720"/>
              <a:gd name="connsiteX2" fmla="*/ 1402721 w 1402721"/>
              <a:gd name="connsiteY2" fmla="*/ 1627397 h 1631720"/>
              <a:gd name="connsiteX3" fmla="*/ 0 w 1402721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  <a:gd name="connsiteX0" fmla="*/ 0 w 1780092"/>
              <a:gd name="connsiteY0" fmla="*/ 1627397 h 1631720"/>
              <a:gd name="connsiteX1" fmla="*/ 139823 w 1780092"/>
              <a:gd name="connsiteY1" fmla="*/ 0 h 1631720"/>
              <a:gd name="connsiteX2" fmla="*/ 1780092 w 1780092"/>
              <a:gd name="connsiteY2" fmla="*/ 1627397 h 1631720"/>
              <a:gd name="connsiteX3" fmla="*/ 0 w 1780092"/>
              <a:gd name="connsiteY3" fmla="*/ 1627397 h 16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092" h="1631720">
                <a:moveTo>
                  <a:pt x="0" y="1627397"/>
                </a:moveTo>
                <a:cubicBezTo>
                  <a:pt x="17425" y="1084931"/>
                  <a:pt x="68819" y="87582"/>
                  <a:pt x="139823" y="0"/>
                </a:cubicBezTo>
                <a:cubicBezTo>
                  <a:pt x="565266" y="766049"/>
                  <a:pt x="1068840" y="1201045"/>
                  <a:pt x="1780092" y="1627397"/>
                </a:cubicBezTo>
                <a:cubicBezTo>
                  <a:pt x="1283335" y="1637124"/>
                  <a:pt x="467574" y="1627397"/>
                  <a:pt x="0" y="162739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99963"/>
              </p:ext>
            </p:extLst>
          </p:nvPr>
        </p:nvGraphicFramePr>
        <p:xfrm>
          <a:off x="5681663" y="3141663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4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81663" y="3141663"/>
                        <a:ext cx="533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8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5524"/>
            <a:ext cx="5400600" cy="575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3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899592" y="1268759"/>
            <a:ext cx="7128792" cy="5472609"/>
            <a:chOff x="899592" y="1052736"/>
            <a:chExt cx="7128792" cy="5472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052736"/>
              <a:ext cx="6912768" cy="5225468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135698" y="2131115"/>
              <a:ext cx="4892686" cy="43942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909011"/>
              <a:ext cx="3615833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>
              <a:off x="4572001" y="2131115"/>
              <a:ext cx="1010040" cy="425021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948264" y="3026221"/>
              <a:ext cx="648072" cy="3139083"/>
            </a:xfrm>
            <a:prstGeom prst="line">
              <a:avLst/>
            </a:prstGeom>
            <a:ln>
              <a:solidFill>
                <a:srgbClr val="0B4A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12" y="404664"/>
            <a:ext cx="3682752" cy="100811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Reality check:</a:t>
            </a:r>
            <a:endParaRPr lang="en-GB" sz="3200" dirty="0"/>
          </a:p>
        </p:txBody>
      </p:sp>
      <p:sp>
        <p:nvSpPr>
          <p:cNvPr id="7" name="Oval 6"/>
          <p:cNvSpPr/>
          <p:nvPr/>
        </p:nvSpPr>
        <p:spPr>
          <a:xfrm>
            <a:off x="2203188" y="3167774"/>
            <a:ext cx="210766" cy="23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>
            <a:off x="2383088" y="3367864"/>
            <a:ext cx="964776" cy="349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94711" y="2638653"/>
            <a:ext cx="263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Monochromatic neutrons </a:t>
            </a:r>
          </a:p>
          <a:p>
            <a:pPr algn="ctr"/>
            <a:r>
              <a:rPr lang="en-GB" dirty="0"/>
              <a:t>t</a:t>
            </a:r>
            <a:r>
              <a:rPr lang="en-GB" dirty="0" smtClean="0"/>
              <a:t>ime profile</a:t>
            </a:r>
            <a:endParaRPr lang="en-GB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624083"/>
              </p:ext>
            </p:extLst>
          </p:nvPr>
        </p:nvGraphicFramePr>
        <p:xfrm>
          <a:off x="3402290" y="476672"/>
          <a:ext cx="446761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5" imgW="2222280" imgH="469800" progId="Equation.DSMT4">
                  <p:embed/>
                </p:oleObj>
              </mc:Choice>
              <mc:Fallback>
                <p:oleObj name="Equation" r:id="rId5" imgW="222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2290" y="476672"/>
                        <a:ext cx="4467617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5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44720"/>
            <a:ext cx="712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Modern chopper spectrometers are optimized to provide equal resolution</a:t>
            </a:r>
          </a:p>
          <a:p>
            <a:r>
              <a:rPr lang="en-GB" dirty="0"/>
              <a:t>s</a:t>
            </a:r>
            <a:r>
              <a:rPr lang="en-GB" dirty="0" smtClean="0"/>
              <a:t>pread due to energy spread and pulse time shape. 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616624" cy="472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2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GB" sz="2800" dirty="0" smtClean="0"/>
              <a:t>Different optimization: minimize pulse time spread.</a:t>
            </a:r>
            <a:br>
              <a:rPr lang="en-GB" sz="2800" dirty="0" smtClean="0"/>
            </a:br>
            <a:r>
              <a:rPr lang="en-GB" sz="2800" dirty="0" smtClean="0"/>
              <a:t>(different chopper)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7" y="2132856"/>
            <a:ext cx="3096389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93" y="2137522"/>
            <a:ext cx="4069631" cy="2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4751"/>
            <a:ext cx="3341401" cy="20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01" y="4425652"/>
            <a:ext cx="4069631" cy="23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445990"/>
              </p:ext>
            </p:extLst>
          </p:nvPr>
        </p:nvGraphicFramePr>
        <p:xfrm>
          <a:off x="1043608" y="1220659"/>
          <a:ext cx="6893979" cy="94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2" name="Equation" r:id="rId7" imgW="3682800" imgH="457200" progId="Equation.DSMT4">
                  <p:embed/>
                </p:oleObj>
              </mc:Choice>
              <mc:Fallback>
                <p:oleObj name="Equation" r:id="rId7" imgW="3682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1220659"/>
                        <a:ext cx="6893979" cy="94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07508"/>
              </p:ext>
            </p:extLst>
          </p:nvPr>
        </p:nvGraphicFramePr>
        <p:xfrm>
          <a:off x="1797050" y="2636838"/>
          <a:ext cx="5540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" name="Equation" r:id="rId9" imgW="342720" imgH="203040" progId="Equation.DSMT4">
                  <p:embed/>
                </p:oleObj>
              </mc:Choice>
              <mc:Fallback>
                <p:oleObj name="Equation" r:id="rId9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636838"/>
                        <a:ext cx="5540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532101"/>
              </p:ext>
            </p:extLst>
          </p:nvPr>
        </p:nvGraphicFramePr>
        <p:xfrm>
          <a:off x="5364088" y="23098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" name="Equation" r:id="rId11" imgW="330120" imgH="203040" progId="Equation.DSMT4">
                  <p:embed/>
                </p:oleObj>
              </mc:Choice>
              <mc:Fallback>
                <p:oleObj name="Equation" r:id="rId11" imgW="3301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3098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10160"/>
              </p:ext>
            </p:extLst>
          </p:nvPr>
        </p:nvGraphicFramePr>
        <p:xfrm>
          <a:off x="6558880" y="350100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" name="Equation" r:id="rId13" imgW="330120" imgH="203040" progId="Equation.DSMT4">
                  <p:embed/>
                </p:oleObj>
              </mc:Choice>
              <mc:Fallback>
                <p:oleObj name="Equation" r:id="rId13" imgW="330120" imgH="20304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880" y="350100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2780"/>
              </p:ext>
            </p:extLst>
          </p:nvPr>
        </p:nvGraphicFramePr>
        <p:xfrm>
          <a:off x="1187624" y="4725144"/>
          <a:ext cx="734950" cy="48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"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25144"/>
                        <a:ext cx="734950" cy="48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19096"/>
              </p:ext>
            </p:extLst>
          </p:nvPr>
        </p:nvGraphicFramePr>
        <p:xfrm>
          <a:off x="2183978" y="4869978"/>
          <a:ext cx="73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" name="Equation" r:id="rId17" imgW="368280" imgH="253800" progId="Equation.DSMT4">
                  <p:embed/>
                </p:oleObj>
              </mc:Choice>
              <mc:Fallback>
                <p:oleObj name="Equation" r:id="rId17" imgW="368280" imgH="253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978" y="4869978"/>
                        <a:ext cx="7318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712565"/>
              </p:ext>
            </p:extLst>
          </p:nvPr>
        </p:nvGraphicFramePr>
        <p:xfrm>
          <a:off x="3203848" y="5589240"/>
          <a:ext cx="741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7413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3848" y="6381328"/>
            <a:ext cx="1836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Cut-off frequency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203848" y="5373216"/>
            <a:ext cx="0" cy="126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1835695" y="5373216"/>
            <a:ext cx="714201" cy="632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03648" y="5229200"/>
            <a:ext cx="144016" cy="390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3608" y="4903297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24128" y="5087963"/>
            <a:ext cx="629480" cy="336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15204"/>
              </p:ext>
            </p:extLst>
          </p:nvPr>
        </p:nvGraphicFramePr>
        <p:xfrm>
          <a:off x="6990928" y="5910287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9" name="Equation" r:id="rId21" imgW="330120" imgH="203040" progId="Equation.DSMT4">
                  <p:embed/>
                </p:oleObj>
              </mc:Choice>
              <mc:Fallback>
                <p:oleObj name="Equation" r:id="rId21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928" y="5910287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0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922114"/>
          </a:xfrm>
        </p:spPr>
        <p:txBody>
          <a:bodyPr>
            <a:normAutofit fontScale="90000"/>
          </a:bodyPr>
          <a:lstStyle/>
          <a:p>
            <a:r>
              <a:rPr lang="en-GB" sz="3100" dirty="0" smtClean="0"/>
              <a:t>Different optimization: minimize energy spread (time focusing </a:t>
            </a:r>
            <a:r>
              <a:rPr lang="en-GB" sz="3100" dirty="0" err="1" smtClean="0"/>
              <a:t>monochromator</a:t>
            </a:r>
            <a:r>
              <a:rPr lang="en-GB" sz="3100" dirty="0" smtClean="0"/>
              <a:t>, different moderator?</a:t>
            </a:r>
            <a:r>
              <a:rPr lang="en-GB" dirty="0" smtClean="0"/>
              <a:t>)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34126"/>
              </p:ext>
            </p:extLst>
          </p:nvPr>
        </p:nvGraphicFramePr>
        <p:xfrm>
          <a:off x="2410346" y="1124744"/>
          <a:ext cx="3457798" cy="110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" name="Equation" r:id="rId3" imgW="1765080" imgH="469800" progId="Equation.DSMT4">
                  <p:embed/>
                </p:oleObj>
              </mc:Choice>
              <mc:Fallback>
                <p:oleObj name="Equation" r:id="rId3" imgW="176508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346" y="1124744"/>
                        <a:ext cx="3457798" cy="110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8" y="2132856"/>
            <a:ext cx="28327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70" y="2162364"/>
            <a:ext cx="3383682" cy="19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2880320" cy="212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367171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6320"/>
              </p:ext>
            </p:extLst>
          </p:nvPr>
        </p:nvGraphicFramePr>
        <p:xfrm>
          <a:off x="1806575" y="2636838"/>
          <a:ext cx="533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2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2636838"/>
                        <a:ext cx="5334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7513"/>
              </p:ext>
            </p:extLst>
          </p:nvPr>
        </p:nvGraphicFramePr>
        <p:xfrm>
          <a:off x="5580112" y="2420888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" name="Equation" r:id="rId11" imgW="330057" imgH="203112" progId="Equation.DSMT4">
                  <p:embed/>
                </p:oleObj>
              </mc:Choice>
              <mc:Fallback>
                <p:oleObj name="Equation" r:id="rId11" imgW="330057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20888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7616"/>
              </p:ext>
            </p:extLst>
          </p:nvPr>
        </p:nvGraphicFramePr>
        <p:xfrm>
          <a:off x="5724128" y="3029967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" name="Equation" r:id="rId13" imgW="241200" imgH="203040" progId="Equation.DSMT4">
                  <p:embed/>
                </p:oleObj>
              </mc:Choice>
              <mc:Fallback>
                <p:oleObj name="Equation" r:id="rId13" imgW="24120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029967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03848"/>
              </p:ext>
            </p:extLst>
          </p:nvPr>
        </p:nvGraphicFramePr>
        <p:xfrm>
          <a:off x="1259632" y="5158010"/>
          <a:ext cx="7318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" name="Equation" r:id="rId15" imgW="368140" imgH="253890" progId="Equation.DSMT4">
                  <p:embed/>
                </p:oleObj>
              </mc:Choice>
              <mc:Fallback>
                <p:oleObj name="Equation" r:id="rId15" imgW="368140" imgH="25389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158010"/>
                        <a:ext cx="7318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02606"/>
              </p:ext>
            </p:extLst>
          </p:nvPr>
        </p:nvGraphicFramePr>
        <p:xfrm>
          <a:off x="1100683" y="4293096"/>
          <a:ext cx="735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Equation" r:id="rId17" imgW="380835" imgH="253890" progId="Equation.DSMT4">
                  <p:embed/>
                </p:oleObj>
              </mc:Choice>
              <mc:Fallback>
                <p:oleObj name="Equation" r:id="rId17" imgW="380835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83" y="4293096"/>
                        <a:ext cx="7350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64936" y="4365104"/>
            <a:ext cx="175939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Recovered signal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6056" y="4549770"/>
            <a:ext cx="68888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2583"/>
              </p:ext>
            </p:extLst>
          </p:nvPr>
        </p:nvGraphicFramePr>
        <p:xfrm>
          <a:off x="5333603" y="5046191"/>
          <a:ext cx="3905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19" imgW="241200" imgH="203040" progId="Equation.DSMT4">
                  <p:embed/>
                </p:oleObj>
              </mc:Choice>
              <mc:Fallback>
                <p:oleObj name="Equation" r:id="rId1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03" y="5046191"/>
                        <a:ext cx="3905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3757"/>
              </p:ext>
            </p:extLst>
          </p:nvPr>
        </p:nvGraphicFramePr>
        <p:xfrm>
          <a:off x="5148064" y="4293096"/>
          <a:ext cx="533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" name="Equation" r:id="rId20" imgW="330057" imgH="203112" progId="Equation.DSMT4">
                  <p:embed/>
                </p:oleObj>
              </mc:Choice>
              <mc:Fallback>
                <p:oleObj name="Equation" r:id="rId20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93096"/>
                        <a:ext cx="5334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7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64219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Time focusing </a:t>
            </a:r>
            <a:r>
              <a:rPr lang="en-GB" dirty="0" err="1" smtClean="0"/>
              <a:t>monochromator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No problem with resolution and convenient for small samples?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20511387">
            <a:off x="1763688" y="5229200"/>
            <a:ext cx="1512168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5576" y="3933056"/>
            <a:ext cx="1023281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3"/>
          </p:cNvCxnSpPr>
          <p:nvPr/>
        </p:nvCxnSpPr>
        <p:spPr>
          <a:xfrm>
            <a:off x="1979712" y="3284984"/>
            <a:ext cx="1258551" cy="1780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01281" y="4293096"/>
            <a:ext cx="2482687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38263" y="4365104"/>
            <a:ext cx="1405745" cy="632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805788" y="4437112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64" y="3995772"/>
                <a:ext cx="67322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4" y="4427820"/>
                <a:ext cx="67322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203848" y="4005064"/>
            <a:ext cx="178431" cy="1008112"/>
          </a:xfrm>
          <a:prstGeom prst="straightConnector1">
            <a:avLst/>
          </a:prstGeom>
          <a:ln w="38100">
            <a:solidFill>
              <a:srgbClr val="0B4AF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52550" y="3501008"/>
            <a:ext cx="1171178" cy="698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95936" y="4365104"/>
            <a:ext cx="144016" cy="21602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139952" y="4581128"/>
            <a:ext cx="14401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62790" y="3751761"/>
            <a:ext cx="463879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5" y="3401479"/>
                <a:ext cx="4512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51756"/>
                <a:ext cx="45659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/>
                            </a:rPr>
                            <m:t>𝑔𝑎𝑖𝑛</m:t>
                          </m:r>
                        </m:sub>
                      </m:sSub>
                      <m:r>
                        <a:rPr lang="en-GB" sz="40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GB" sz="4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4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492896"/>
                <a:ext cx="2520280" cy="13495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/>
                                    </a:rPr>
                                    <m:t>2 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237459"/>
                <a:ext cx="3074454" cy="9669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Moderator profile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610"/>
            <a:ext cx="4891642" cy="47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70" y="1772816"/>
            <a:ext cx="4203561" cy="315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Moderator pulse in energy vs velocity units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6" y="2060848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711560" y="3225377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panose="05050102010706020507" pitchFamily="18" charset="2"/>
              </a:rPr>
              <a:t>e</a:t>
            </a:r>
            <a:r>
              <a:rPr lang="en-GB" dirty="0" smtClean="0"/>
              <a:t> (</a:t>
            </a:r>
            <a:r>
              <a:rPr lang="en-GB" dirty="0" err="1" smtClean="0"/>
              <a:t>mEv</a:t>
            </a:r>
            <a:r>
              <a:rPr lang="en-GB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10064" y="3063007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(V m/sec)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25763" y="46465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16216" y="471585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t/1.3e</a:t>
            </a:r>
            <a:r>
              <a:rPr lang="en-GB" baseline="30000" dirty="0" smtClean="0"/>
              <a:t>-5</a:t>
            </a:r>
            <a:r>
              <a:rPr lang="en-GB" dirty="0" smtClean="0"/>
              <a:t> (sec)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11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40228</TotalTime>
  <Words>423</Words>
  <Application>Microsoft Office PowerPoint</Application>
  <PresentationFormat>On-screen Show (4:3)</PresentationFormat>
  <Paragraphs>106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Equation</vt:lpstr>
      <vt:lpstr>Data processing and Instrument resolution function: beyond  FWHM (full width at half-max) approximation</vt:lpstr>
      <vt:lpstr>Inverting Convolution: </vt:lpstr>
      <vt:lpstr>Reality check:</vt:lpstr>
      <vt:lpstr>PowerPoint Presentation</vt:lpstr>
      <vt:lpstr>Different optimization: minimize pulse time spread. (different chopper)</vt:lpstr>
      <vt:lpstr>Different optimization: minimize energy spread (time focusing monochromator, different moderator?) </vt:lpstr>
      <vt:lpstr>Time focusing monochromator: No problem with resolution and convenient for small samples?</vt:lpstr>
      <vt:lpstr>Moderator profile</vt:lpstr>
      <vt:lpstr>Moderator pulse in energy vs velocity units</vt:lpstr>
      <vt:lpstr>Moderator profile and chopper cuts shapes</vt:lpstr>
      <vt:lpstr>Moderator profile and chopper cuts shapes (better phasing)</vt:lpstr>
      <vt:lpstr>Time velocity distributions</vt:lpstr>
      <vt:lpstr>Move pulse from chopper to sample (calculated by propagate_pulse)</vt:lpstr>
      <vt:lpstr>Time-velocity distribution after inelastic scattering</vt:lpstr>
      <vt:lpstr>2D time-velocity profile:</vt:lpstr>
      <vt:lpstr>Velocity profile changes from sample to detector</vt:lpstr>
      <vt:lpstr>Velocity distribution and its recovery using standard data reduction</vt:lpstr>
      <vt:lpstr>Work in progress:</vt:lpstr>
      <vt:lpstr>Direct problem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121</cp:revision>
  <dcterms:created xsi:type="dcterms:W3CDTF">2017-01-23T09:47:10Z</dcterms:created>
  <dcterms:modified xsi:type="dcterms:W3CDTF">2018-01-21T16:47:37Z</dcterms:modified>
</cp:coreProperties>
</file>